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56" r:id="rId2"/>
    <p:sldId id="257" r:id="rId3"/>
    <p:sldId id="258" r:id="rId4"/>
    <p:sldId id="259" r:id="rId5"/>
    <p:sldId id="266" r:id="rId6"/>
    <p:sldId id="260" r:id="rId7"/>
    <p:sldId id="261" r:id="rId8"/>
    <p:sldId id="262" r:id="rId9"/>
    <p:sldId id="263" r:id="rId10"/>
    <p:sldId id="264" r:id="rId11"/>
    <p:sldId id="265"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snapToGrid="0">
      <p:cViewPr>
        <p:scale>
          <a:sx n="75" d="100"/>
          <a:sy n="75" d="100"/>
        </p:scale>
        <p:origin x="516" y="-1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p:txBody>
          <a:bodyPr/>
          <a:lstStyle/>
          <a:p>
            <a:fld id="{B38E2C9C-A79F-496C-8190-6C7F89A29D10}" type="datetimeFigureOut">
              <a:rPr lang="en-US" smtClean="0"/>
              <a:t>7/1/2020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B1339E-0499-4174-891A-C7A2F8608F3D}" type="slidenum">
              <a:rPr lang="en-US" smtClean="0"/>
              <a:t>‹#›</a:t>
            </a:fld>
            <a:endParaRPr lang="en-US"/>
          </a:p>
        </p:txBody>
      </p:sp>
    </p:spTree>
    <p:extLst>
      <p:ext uri="{BB962C8B-B14F-4D97-AF65-F5344CB8AC3E}">
        <p14:creationId xmlns:p14="http://schemas.microsoft.com/office/powerpoint/2010/main" val="16604589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p:txBody>
          <a:bodyPr vert="eaVert" anchor="t"/>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B38E2C9C-A79F-496C-8190-6C7F89A29D10}" type="datetimeFigureOut">
              <a:rPr lang="en-US" smtClean="0"/>
              <a:t>7/1/2020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B1339E-0499-4174-891A-C7A2F8608F3D}" type="slidenum">
              <a:rPr lang="en-US" smtClean="0"/>
              <a:t>‹#›</a:t>
            </a:fld>
            <a:endParaRPr lang="en-US"/>
          </a:p>
        </p:txBody>
      </p:sp>
    </p:spTree>
    <p:extLst>
      <p:ext uri="{BB962C8B-B14F-4D97-AF65-F5344CB8AC3E}">
        <p14:creationId xmlns:p14="http://schemas.microsoft.com/office/powerpoint/2010/main" val="33935072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B38E2C9C-A79F-496C-8190-6C7F89A29D10}" type="datetimeFigureOut">
              <a:rPr lang="en-US" smtClean="0"/>
              <a:t>7/1/2020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B1339E-0499-4174-891A-C7A2F8608F3D}" type="slidenum">
              <a:rPr lang="en-US" smtClean="0"/>
              <a:t>‹#›</a:t>
            </a:fld>
            <a:endParaRPr lang="en-US"/>
          </a:p>
        </p:txBody>
      </p:sp>
    </p:spTree>
    <p:extLst>
      <p:ext uri="{BB962C8B-B14F-4D97-AF65-F5344CB8AC3E}">
        <p14:creationId xmlns:p14="http://schemas.microsoft.com/office/powerpoint/2010/main" val="8509986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idx="1"/>
          </p:nvPr>
        </p:nvSpPr>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B38E2C9C-A79F-496C-8190-6C7F89A29D10}" type="datetimeFigureOut">
              <a:rPr lang="en-US" smtClean="0"/>
              <a:t>7/1/2020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B1339E-0499-4174-891A-C7A2F8608F3D}" type="slidenum">
              <a:rPr lang="en-US" smtClean="0"/>
              <a:t>‹#›</a:t>
            </a:fld>
            <a:endParaRPr lang="en-US"/>
          </a:p>
        </p:txBody>
      </p:sp>
    </p:spTree>
    <p:extLst>
      <p:ext uri="{BB962C8B-B14F-4D97-AF65-F5344CB8AC3E}">
        <p14:creationId xmlns:p14="http://schemas.microsoft.com/office/powerpoint/2010/main" val="12224055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تحرير أنماط النص الرئيسي</a:t>
            </a:r>
          </a:p>
        </p:txBody>
      </p:sp>
      <p:sp>
        <p:nvSpPr>
          <p:cNvPr id="4" name="Date Placeholder 3"/>
          <p:cNvSpPr>
            <a:spLocks noGrp="1"/>
          </p:cNvSpPr>
          <p:nvPr>
            <p:ph type="dt" sz="half" idx="10"/>
          </p:nvPr>
        </p:nvSpPr>
        <p:spPr/>
        <p:txBody>
          <a:bodyPr/>
          <a:lstStyle/>
          <a:p>
            <a:fld id="{B38E2C9C-A79F-496C-8190-6C7F89A29D10}" type="datetimeFigureOut">
              <a:rPr lang="en-US" smtClean="0"/>
              <a:t>7/1/2020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B1339E-0499-4174-891A-C7A2F8608F3D}" type="slidenum">
              <a:rPr lang="en-US" smtClean="0"/>
              <a:t>‹#›</a:t>
            </a:fld>
            <a:endParaRPr lang="en-US"/>
          </a:p>
        </p:txBody>
      </p:sp>
    </p:spTree>
    <p:extLst>
      <p:ext uri="{BB962C8B-B14F-4D97-AF65-F5344CB8AC3E}">
        <p14:creationId xmlns:p14="http://schemas.microsoft.com/office/powerpoint/2010/main" val="38489106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8" name="Date Placeholder 7"/>
          <p:cNvSpPr>
            <a:spLocks noGrp="1"/>
          </p:cNvSpPr>
          <p:nvPr>
            <p:ph type="dt" sz="half" idx="10"/>
          </p:nvPr>
        </p:nvSpPr>
        <p:spPr/>
        <p:txBody>
          <a:bodyPr/>
          <a:lstStyle/>
          <a:p>
            <a:fld id="{B38E2C9C-A79F-496C-8190-6C7F89A29D10}" type="datetimeFigureOut">
              <a:rPr lang="en-US" smtClean="0"/>
              <a:t>7/1/2020</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70B1339E-0499-4174-891A-C7A2F8608F3D}" type="slidenum">
              <a:rPr lang="en-US" smtClean="0"/>
              <a:t>‹#›</a:t>
            </a:fld>
            <a:endParaRPr lang="en-US"/>
          </a:p>
        </p:txBody>
      </p:sp>
    </p:spTree>
    <p:extLst>
      <p:ext uri="{BB962C8B-B14F-4D97-AF65-F5344CB8AC3E}">
        <p14:creationId xmlns:p14="http://schemas.microsoft.com/office/powerpoint/2010/main" val="16846438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2" name="Date Placeholder 1"/>
          <p:cNvSpPr>
            <a:spLocks noGrp="1"/>
          </p:cNvSpPr>
          <p:nvPr>
            <p:ph type="dt" sz="half" idx="10"/>
          </p:nvPr>
        </p:nvSpPr>
        <p:spPr/>
        <p:txBody>
          <a:bodyPr/>
          <a:lstStyle/>
          <a:p>
            <a:fld id="{B38E2C9C-A79F-496C-8190-6C7F89A29D10}" type="datetimeFigureOut">
              <a:rPr lang="en-US" smtClean="0"/>
              <a:t>7/1/2020</a:t>
            </a:fld>
            <a:endParaRPr lang="en-US"/>
          </a:p>
        </p:txBody>
      </p:sp>
      <p:sp>
        <p:nvSpPr>
          <p:cNvPr id="11" name="Footer Placeholder 10"/>
          <p:cNvSpPr>
            <a:spLocks noGrp="1"/>
          </p:cNvSpPr>
          <p:nvPr>
            <p:ph type="ftr" sz="quarter" idx="11"/>
          </p:nvPr>
        </p:nvSpPr>
        <p:spPr/>
        <p:txBody>
          <a:bodyPr/>
          <a:lstStyle/>
          <a:p>
            <a:endParaRPr lang="en-US"/>
          </a:p>
        </p:txBody>
      </p:sp>
      <p:sp>
        <p:nvSpPr>
          <p:cNvPr id="12" name="Slide Number Placeholder 11"/>
          <p:cNvSpPr>
            <a:spLocks noGrp="1"/>
          </p:cNvSpPr>
          <p:nvPr>
            <p:ph type="sldNum" sz="quarter" idx="12"/>
          </p:nvPr>
        </p:nvSpPr>
        <p:spPr/>
        <p:txBody>
          <a:bodyPr/>
          <a:lstStyle/>
          <a:p>
            <a:fld id="{70B1339E-0499-4174-891A-C7A2F8608F3D}" type="slidenum">
              <a:rPr lang="en-US" smtClean="0"/>
              <a:t>‹#›</a:t>
            </a:fld>
            <a:endParaRPr lang="en-US"/>
          </a:p>
        </p:txBody>
      </p:sp>
    </p:spTree>
    <p:extLst>
      <p:ext uri="{BB962C8B-B14F-4D97-AF65-F5344CB8AC3E}">
        <p14:creationId xmlns:p14="http://schemas.microsoft.com/office/powerpoint/2010/main" val="28436755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ar-SA" smtClean="0"/>
              <a:t>انقر لتحرير نمط العنوان الرئيسي</a:t>
            </a:r>
            <a:endParaRPr lang="en-US" dirty="0"/>
          </a:p>
        </p:txBody>
      </p:sp>
      <p:sp>
        <p:nvSpPr>
          <p:cNvPr id="2" name="Date Placeholder 1"/>
          <p:cNvSpPr>
            <a:spLocks noGrp="1"/>
          </p:cNvSpPr>
          <p:nvPr>
            <p:ph type="dt" sz="half" idx="10"/>
          </p:nvPr>
        </p:nvSpPr>
        <p:spPr/>
        <p:txBody>
          <a:bodyPr/>
          <a:lstStyle/>
          <a:p>
            <a:fld id="{B38E2C9C-A79F-496C-8190-6C7F89A29D10}" type="datetimeFigureOut">
              <a:rPr lang="en-US" smtClean="0"/>
              <a:t>7/1/2020</a:t>
            </a:fld>
            <a:endParaRPr lang="en-US"/>
          </a:p>
        </p:txBody>
      </p:sp>
      <p:sp>
        <p:nvSpPr>
          <p:cNvPr id="7" name="Footer Placeholder 6"/>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p:txBody>
          <a:bodyPr/>
          <a:lstStyle/>
          <a:p>
            <a:fld id="{70B1339E-0499-4174-891A-C7A2F8608F3D}" type="slidenum">
              <a:rPr lang="en-US" smtClean="0"/>
              <a:t>‹#›</a:t>
            </a:fld>
            <a:endParaRPr lang="en-US"/>
          </a:p>
        </p:txBody>
      </p:sp>
    </p:spTree>
    <p:extLst>
      <p:ext uri="{BB962C8B-B14F-4D97-AF65-F5344CB8AC3E}">
        <p14:creationId xmlns:p14="http://schemas.microsoft.com/office/powerpoint/2010/main" val="41509006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38E2C9C-A79F-496C-8190-6C7F89A29D10}" type="datetimeFigureOut">
              <a:rPr lang="en-US" smtClean="0"/>
              <a:t>7/1/2020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B1339E-0499-4174-891A-C7A2F8608F3D}" type="slidenum">
              <a:rPr lang="en-US" smtClean="0"/>
              <a:t>‹#›</a:t>
            </a:fld>
            <a:endParaRPr lang="en-US"/>
          </a:p>
        </p:txBody>
      </p:sp>
    </p:spTree>
    <p:extLst>
      <p:ext uri="{BB962C8B-B14F-4D97-AF65-F5344CB8AC3E}">
        <p14:creationId xmlns:p14="http://schemas.microsoft.com/office/powerpoint/2010/main" val="25870037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تحرير أنماط النص الرئيسي</a:t>
            </a:r>
          </a:p>
        </p:txBody>
      </p:sp>
      <p:sp>
        <p:nvSpPr>
          <p:cNvPr id="8" name="Date Placeholder 7"/>
          <p:cNvSpPr>
            <a:spLocks noGrp="1"/>
          </p:cNvSpPr>
          <p:nvPr>
            <p:ph type="dt" sz="half" idx="10"/>
          </p:nvPr>
        </p:nvSpPr>
        <p:spPr/>
        <p:txBody>
          <a:bodyPr/>
          <a:lstStyle/>
          <a:p>
            <a:fld id="{B38E2C9C-A79F-496C-8190-6C7F89A29D10}" type="datetimeFigureOut">
              <a:rPr lang="en-US" smtClean="0"/>
              <a:t>7/1/2020</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70B1339E-0499-4174-891A-C7A2F8608F3D}" type="slidenum">
              <a:rPr lang="en-US" smtClean="0"/>
              <a:t>‹#›</a:t>
            </a:fld>
            <a:endParaRPr lang="en-US"/>
          </a:p>
        </p:txBody>
      </p:sp>
    </p:spTree>
    <p:extLst>
      <p:ext uri="{BB962C8B-B14F-4D97-AF65-F5344CB8AC3E}">
        <p14:creationId xmlns:p14="http://schemas.microsoft.com/office/powerpoint/2010/main" val="441322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ar-SA" smtClean="0"/>
              <a:t>انقر لتحرير نمط العنوان الرئيسي</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تحرير أنماط النص الرئيسي</a:t>
            </a:r>
          </a:p>
        </p:txBody>
      </p:sp>
      <p:sp>
        <p:nvSpPr>
          <p:cNvPr id="8" name="Date Placeholder 7"/>
          <p:cNvSpPr>
            <a:spLocks noGrp="1"/>
          </p:cNvSpPr>
          <p:nvPr>
            <p:ph type="dt" sz="half" idx="10"/>
          </p:nvPr>
        </p:nvSpPr>
        <p:spPr/>
        <p:txBody>
          <a:bodyPr/>
          <a:lstStyle/>
          <a:p>
            <a:fld id="{B38E2C9C-A79F-496C-8190-6C7F89A29D10}" type="datetimeFigureOut">
              <a:rPr lang="en-US" smtClean="0"/>
              <a:t>7/1/2020</a:t>
            </a:fld>
            <a:endParaRPr lang="en-US"/>
          </a:p>
        </p:txBody>
      </p:sp>
      <p:sp>
        <p:nvSpPr>
          <p:cNvPr id="9" name="Footer Placeholder 8"/>
          <p:cNvSpPr>
            <a:spLocks noGrp="1"/>
          </p:cNvSpPr>
          <p:nvPr>
            <p:ph type="ftr" sz="quarter" idx="11"/>
          </p:nvPr>
        </p:nvSpPr>
        <p:spPr>
          <a:xfrm>
            <a:off x="3499101" y="6356350"/>
            <a:ext cx="5911517" cy="365125"/>
          </a:xfrm>
        </p:spPr>
        <p:txBody>
          <a:bodyPr/>
          <a:lstStyle/>
          <a:p>
            <a:endParaRPr lang="en-US"/>
          </a:p>
        </p:txBody>
      </p:sp>
      <p:sp>
        <p:nvSpPr>
          <p:cNvPr id="10" name="Slide Number Placeholder 9"/>
          <p:cNvSpPr>
            <a:spLocks noGrp="1"/>
          </p:cNvSpPr>
          <p:nvPr>
            <p:ph type="sldNum" sz="quarter" idx="12"/>
          </p:nvPr>
        </p:nvSpPr>
        <p:spPr/>
        <p:txBody>
          <a:bodyPr/>
          <a:lstStyle/>
          <a:p>
            <a:fld id="{70B1339E-0499-4174-891A-C7A2F8608F3D}" type="slidenum">
              <a:rPr lang="en-US" smtClean="0"/>
              <a:t>‹#›</a:t>
            </a:fld>
            <a:endParaRPr lang="en-US"/>
          </a:p>
        </p:txBody>
      </p:sp>
    </p:spTree>
    <p:extLst>
      <p:ext uri="{BB962C8B-B14F-4D97-AF65-F5344CB8AC3E}">
        <p14:creationId xmlns:p14="http://schemas.microsoft.com/office/powerpoint/2010/main" val="39425881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ar-SA" smtClean="0"/>
              <a:t>انقر لتحرير نمط العنوان الرئيسي</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B38E2C9C-A79F-496C-8190-6C7F89A29D10}" type="datetimeFigureOut">
              <a:rPr lang="en-US" smtClean="0"/>
              <a:t>7/1/2020</a:t>
            </a:fld>
            <a:endParaRPr lang="en-US"/>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70B1339E-0499-4174-891A-C7A2F8608F3D}" type="slidenum">
              <a:rPr lang="en-US" smtClean="0"/>
              <a:t>‹#›</a:t>
            </a:fld>
            <a:endParaRPr lang="en-US"/>
          </a:p>
        </p:txBody>
      </p:sp>
    </p:spTree>
    <p:extLst>
      <p:ext uri="{BB962C8B-B14F-4D97-AF65-F5344CB8AC3E}">
        <p14:creationId xmlns:p14="http://schemas.microsoft.com/office/powerpoint/2010/main" val="13653808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mirror.co.uk/news/uk-news/woman-punched-head-kicked-bus-6758026" TargetMode="External"/><Relationship Id="rId2" Type="http://schemas.openxmlformats.org/officeDocument/2006/relationships/hyperlink" Target="https://www.dailymail.co.uk/news/article-3316787/Shocking-moment-man-push-Muslim-woman-wearing-hijab-oncoming-train-London-s-underground.html" TargetMode="External"/><Relationship Id="rId1" Type="http://schemas.openxmlformats.org/officeDocument/2006/relationships/slideLayout" Target="../slideLayouts/slideLayout3.xml"/><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100015" y="1414982"/>
            <a:ext cx="9454306" cy="3255264"/>
          </a:xfrm>
        </p:spPr>
        <p:txBody>
          <a:bodyPr>
            <a:normAutofit/>
          </a:bodyPr>
          <a:lstStyle/>
          <a:p>
            <a:r>
              <a:rPr lang="tr-TR" sz="4800" b="1" dirty="0" smtClean="0">
                <a:effectLst>
                  <a:outerShdw blurRad="38100" dist="38100" dir="2700000" algn="tl">
                    <a:srgbClr val="000000">
                      <a:alpha val="43137"/>
                    </a:srgbClr>
                  </a:outerShdw>
                </a:effectLst>
                <a:latin typeface="Californian FB" panose="0207040306080B030204" pitchFamily="18" charset="0"/>
              </a:rPr>
              <a:t>The </a:t>
            </a:r>
            <a:r>
              <a:rPr lang="en-US" sz="4800" b="1" dirty="0" smtClean="0">
                <a:effectLst>
                  <a:outerShdw blurRad="38100" dist="38100" dir="2700000" algn="tl">
                    <a:srgbClr val="000000">
                      <a:alpha val="43137"/>
                    </a:srgbClr>
                  </a:outerShdw>
                </a:effectLst>
                <a:latin typeface="Californian FB" panose="0207040306080B030204" pitchFamily="18" charset="0"/>
              </a:rPr>
              <a:t>Veiled Woman</a:t>
            </a:r>
            <a:r>
              <a:rPr lang="en-US" sz="4800" b="1" dirty="0" smtClean="0">
                <a:effectLst>
                  <a:outerShdw blurRad="38100" dist="38100" dir="2700000" algn="tl">
                    <a:srgbClr val="000000">
                      <a:alpha val="43137"/>
                    </a:srgbClr>
                  </a:outerShdw>
                </a:effectLst>
              </a:rPr>
              <a:t/>
            </a:r>
            <a:br>
              <a:rPr lang="en-US" sz="4800" b="1" dirty="0" smtClean="0">
                <a:effectLst>
                  <a:outerShdw blurRad="38100" dist="38100" dir="2700000" algn="tl">
                    <a:srgbClr val="000000">
                      <a:alpha val="43137"/>
                    </a:srgbClr>
                  </a:outerShdw>
                </a:effectLst>
              </a:rPr>
            </a:br>
            <a:endParaRPr lang="en-US" sz="4800" dirty="0">
              <a:effectLst>
                <a:outerShdw blurRad="38100" dist="38100" dir="2700000" algn="tl">
                  <a:srgbClr val="000000">
                    <a:alpha val="43137"/>
                  </a:srgbClr>
                </a:outerShdw>
              </a:effectLst>
            </a:endParaRPr>
          </a:p>
        </p:txBody>
      </p:sp>
      <p:sp>
        <p:nvSpPr>
          <p:cNvPr id="3" name="عنوان فرعي 2"/>
          <p:cNvSpPr>
            <a:spLocks noGrp="1"/>
          </p:cNvSpPr>
          <p:nvPr>
            <p:ph type="subTitle" idx="1"/>
          </p:nvPr>
        </p:nvSpPr>
        <p:spPr/>
        <p:txBody>
          <a:bodyPr/>
          <a:lstStyle/>
          <a:p>
            <a:r>
              <a:rPr lang="tr-TR" dirty="0" smtClean="0">
                <a:effectLst>
                  <a:outerShdw blurRad="38100" dist="38100" dir="2700000" algn="tl">
                    <a:srgbClr val="000000">
                      <a:alpha val="43137"/>
                    </a:srgbClr>
                  </a:outerShdw>
                </a:effectLst>
              </a:rPr>
              <a:t>ASMAA EBRAHEEM AL</a:t>
            </a:r>
            <a:r>
              <a:rPr lang="en-US" dirty="0" smtClean="0">
                <a:effectLst>
                  <a:outerShdw blurRad="38100" dist="38100" dir="2700000" algn="tl">
                    <a:srgbClr val="000000">
                      <a:alpha val="43137"/>
                    </a:srgbClr>
                  </a:outerShdw>
                </a:effectLst>
              </a:rPr>
              <a:t> _ISMAIL</a:t>
            </a:r>
            <a:endParaRPr lang="tr-TR" dirty="0" smtClean="0">
              <a:effectLst>
                <a:outerShdw blurRad="38100" dist="38100" dir="2700000" algn="tl">
                  <a:srgbClr val="000000">
                    <a:alpha val="43137"/>
                  </a:srgbClr>
                </a:outerShdw>
              </a:effectLst>
            </a:endParaRPr>
          </a:p>
          <a:p>
            <a:r>
              <a:rPr lang="tr-TR" dirty="0" smtClean="0">
                <a:effectLst>
                  <a:outerShdw blurRad="38100" dist="38100" dir="2700000" algn="tl">
                    <a:srgbClr val="000000">
                      <a:alpha val="43137"/>
                    </a:srgbClr>
                  </a:outerShdw>
                </a:effectLst>
              </a:rPr>
              <a:t>REEMA ARJA</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29030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ctr"/>
            <a:r>
              <a:rPr lang="ar-SY" sz="5400" dirty="0" smtClean="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المشروع النهائي:</a:t>
            </a:r>
            <a:endParaRPr lang="en-US" sz="5400"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pic>
        <p:nvPicPr>
          <p:cNvPr id="9" name="عنصر نائب للمحتوى 8"/>
          <p:cNvPicPr>
            <a:picLocks noGrp="1" noChangeAspect="1"/>
          </p:cNvPicPr>
          <p:nvPr>
            <p:ph sz="quarter" idx="4"/>
          </p:nvPr>
        </p:nvPicPr>
        <p:blipFill>
          <a:blip r:embed="rId2" cstate="print">
            <a:extLst>
              <a:ext uri="{28A0092B-C50C-407E-A947-70E740481C1C}">
                <a14:useLocalDpi xmlns:a14="http://schemas.microsoft.com/office/drawing/2010/main" val="0"/>
              </a:ext>
            </a:extLst>
          </a:blip>
          <a:stretch>
            <a:fillRect/>
          </a:stretch>
        </p:blipFill>
        <p:spPr>
          <a:xfrm>
            <a:off x="7898824" y="927355"/>
            <a:ext cx="3475037" cy="4994145"/>
          </a:xfrm>
        </p:spPr>
      </p:pic>
      <p:pic>
        <p:nvPicPr>
          <p:cNvPr id="7" name="صورة 6"/>
          <p:cNvPicPr>
            <a:picLocks noChangeAspect="1"/>
          </p:cNvPicPr>
          <p:nvPr/>
        </p:nvPicPr>
        <p:blipFill>
          <a:blip r:embed="rId3"/>
          <a:stretch>
            <a:fillRect/>
          </a:stretch>
        </p:blipFill>
        <p:spPr>
          <a:xfrm>
            <a:off x="3867912" y="960151"/>
            <a:ext cx="3474719" cy="4994145"/>
          </a:xfrm>
          <a:prstGeom prst="rect">
            <a:avLst/>
          </a:prstGeom>
        </p:spPr>
      </p:pic>
    </p:spTree>
    <p:extLst>
      <p:ext uri="{BB962C8B-B14F-4D97-AF65-F5344CB8AC3E}">
        <p14:creationId xmlns:p14="http://schemas.microsoft.com/office/powerpoint/2010/main" val="41276916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412589" y="1090630"/>
            <a:ext cx="9833679" cy="3255264"/>
          </a:xfrm>
        </p:spPr>
        <p:txBody>
          <a:bodyPr>
            <a:noAutofit/>
          </a:bodyPr>
          <a:lstStyle/>
          <a:p>
            <a:pPr algn="ctr"/>
            <a:r>
              <a:rPr lang="ar-SY" sz="8800" dirty="0" smtClean="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تجربتنا في الاستديو:</a:t>
            </a:r>
            <a:endParaRPr lang="en-US" sz="8800"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2007810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ctr"/>
            <a:r>
              <a:rPr lang="ar-SY" sz="8000" dirty="0" smtClean="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المشكلة :</a:t>
            </a:r>
            <a:endParaRPr lang="en-US" sz="8000"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53238" y="734292"/>
            <a:ext cx="7576761" cy="5250584"/>
          </a:xfrm>
        </p:spPr>
      </p:pic>
    </p:spTree>
    <p:extLst>
      <p:ext uri="{BB962C8B-B14F-4D97-AF65-F5344CB8AC3E}">
        <p14:creationId xmlns:p14="http://schemas.microsoft.com/office/powerpoint/2010/main" val="17171660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519056" y="678873"/>
            <a:ext cx="8118762" cy="6497782"/>
          </a:xfrm>
        </p:spPr>
        <p:txBody>
          <a:bodyPr>
            <a:noAutofit/>
          </a:bodyPr>
          <a:lstStyle/>
          <a:p>
            <a:pPr algn="r"/>
            <a:r>
              <a:rPr lang="ar-SY" sz="2800" dirty="0" smtClean="0">
                <a:latin typeface="Arabic Typesetting" panose="03020402040406030203" pitchFamily="66" charset="-78"/>
                <a:cs typeface="Arabic Typesetting" panose="03020402040406030203" pitchFamily="66" charset="-78"/>
              </a:rPr>
              <a:t/>
            </a:r>
            <a:br>
              <a:rPr lang="ar-SY" sz="2800" dirty="0" smtClean="0">
                <a:latin typeface="Arabic Typesetting" panose="03020402040406030203" pitchFamily="66" charset="-78"/>
                <a:cs typeface="Arabic Typesetting" panose="03020402040406030203" pitchFamily="66" charset="-78"/>
              </a:rPr>
            </a:br>
            <a:r>
              <a:rPr lang="ar-SY" sz="2800" dirty="0">
                <a:latin typeface="Arabic Typesetting" panose="03020402040406030203" pitchFamily="66" charset="-78"/>
                <a:cs typeface="Arabic Typesetting" panose="03020402040406030203" pitchFamily="66" charset="-78"/>
              </a:rPr>
              <a:t/>
            </a:r>
            <a:br>
              <a:rPr lang="ar-SY" sz="2800" dirty="0">
                <a:latin typeface="Arabic Typesetting" panose="03020402040406030203" pitchFamily="66" charset="-78"/>
                <a:cs typeface="Arabic Typesetting" panose="03020402040406030203" pitchFamily="66" charset="-78"/>
              </a:rPr>
            </a:br>
            <a:r>
              <a:rPr lang="ar-SY" sz="2800" dirty="0" smtClean="0">
                <a:latin typeface="Arabic Typesetting" panose="03020402040406030203" pitchFamily="66" charset="-78"/>
                <a:cs typeface="Arabic Typesetting" panose="03020402040406030203" pitchFamily="66" charset="-78"/>
              </a:rPr>
              <a:t/>
            </a:r>
            <a:br>
              <a:rPr lang="ar-SY" sz="2800" dirty="0" smtClean="0">
                <a:latin typeface="Arabic Typesetting" panose="03020402040406030203" pitchFamily="66" charset="-78"/>
                <a:cs typeface="Arabic Typesetting" panose="03020402040406030203" pitchFamily="66" charset="-78"/>
              </a:rPr>
            </a:br>
            <a:r>
              <a:rPr lang="ar-SY" sz="2800" dirty="0">
                <a:latin typeface="Arabic Typesetting" panose="03020402040406030203" pitchFamily="66" charset="-78"/>
                <a:cs typeface="Arabic Typesetting" panose="03020402040406030203" pitchFamily="66" charset="-78"/>
              </a:rPr>
              <a:t/>
            </a:r>
            <a:br>
              <a:rPr lang="ar-SY" sz="2800" dirty="0">
                <a:latin typeface="Arabic Typesetting" panose="03020402040406030203" pitchFamily="66" charset="-78"/>
                <a:cs typeface="Arabic Typesetting" panose="03020402040406030203" pitchFamily="66" charset="-78"/>
              </a:rPr>
            </a:br>
            <a:r>
              <a:rPr lang="ar-SY" sz="2800" dirty="0" smtClean="0">
                <a:latin typeface="Arabic Typesetting" panose="03020402040406030203" pitchFamily="66" charset="-78"/>
                <a:cs typeface="Arabic Typesetting" panose="03020402040406030203" pitchFamily="66" charset="-78"/>
              </a:rPr>
              <a:t/>
            </a:r>
            <a:br>
              <a:rPr lang="ar-SY" sz="2800" dirty="0" smtClean="0">
                <a:latin typeface="Arabic Typesetting" panose="03020402040406030203" pitchFamily="66" charset="-78"/>
                <a:cs typeface="Arabic Typesetting" panose="03020402040406030203" pitchFamily="66" charset="-78"/>
              </a:rPr>
            </a:br>
            <a:r>
              <a:rPr lang="ar-SY" sz="3600" b="1" dirty="0" smtClean="0">
                <a:latin typeface="Arabic Typesetting" panose="03020402040406030203" pitchFamily="66" charset="-78"/>
                <a:cs typeface="Arabic Typesetting" panose="03020402040406030203" pitchFamily="66" charset="-78"/>
              </a:rPr>
              <a:t>قضية نظرة المجتمع السلبية ضد المرأة المحجبة</a:t>
            </a:r>
            <a:r>
              <a:rPr lang="ar-SY" sz="2800" b="1" dirty="0" smtClean="0">
                <a:latin typeface="Arabic Typesetting" panose="03020402040406030203" pitchFamily="66" charset="-78"/>
                <a:cs typeface="Arabic Typesetting" panose="03020402040406030203" pitchFamily="66" charset="-78"/>
              </a:rPr>
              <a:t/>
            </a:r>
            <a:br>
              <a:rPr lang="ar-SY" sz="2800" b="1" dirty="0" smtClean="0">
                <a:latin typeface="Arabic Typesetting" panose="03020402040406030203" pitchFamily="66" charset="-78"/>
                <a:cs typeface="Arabic Typesetting" panose="03020402040406030203" pitchFamily="66" charset="-78"/>
              </a:rPr>
            </a:br>
            <a:r>
              <a:rPr lang="ar-SY" sz="2800" b="1" dirty="0" smtClean="0">
                <a:latin typeface="Arabic Typesetting" panose="03020402040406030203" pitchFamily="66" charset="-78"/>
                <a:cs typeface="Arabic Typesetting" panose="03020402040406030203" pitchFamily="66" charset="-78"/>
              </a:rPr>
              <a:t/>
            </a:r>
            <a:br>
              <a:rPr lang="ar-SY" sz="2800" b="1" dirty="0" smtClean="0">
                <a:latin typeface="Arabic Typesetting" panose="03020402040406030203" pitchFamily="66" charset="-78"/>
                <a:cs typeface="Arabic Typesetting" panose="03020402040406030203" pitchFamily="66" charset="-78"/>
              </a:rPr>
            </a:br>
            <a:r>
              <a:rPr lang="ar-SY" sz="2800" dirty="0" smtClean="0">
                <a:latin typeface="Arabic Typesetting" panose="03020402040406030203" pitchFamily="66" charset="-78"/>
                <a:cs typeface="Arabic Typesetting" panose="03020402040406030203" pitchFamily="66" charset="-78"/>
              </a:rPr>
              <a:t>بما أننا بنات محجبات يتوجب علينا المدافعة عن قضية العنصرية ضد المرأة  المحجبة...</a:t>
            </a:r>
            <a:br>
              <a:rPr lang="ar-SY" sz="2800" dirty="0" smtClean="0">
                <a:latin typeface="Arabic Typesetting" panose="03020402040406030203" pitchFamily="66" charset="-78"/>
                <a:cs typeface="Arabic Typesetting" panose="03020402040406030203" pitchFamily="66" charset="-78"/>
              </a:rPr>
            </a:br>
            <a:r>
              <a:rPr lang="ar-SY" sz="2800" dirty="0" smtClean="0">
                <a:latin typeface="Arabic Typesetting" panose="03020402040406030203" pitchFamily="66" charset="-78"/>
                <a:cs typeface="Arabic Typesetting" panose="03020402040406030203" pitchFamily="66" charset="-78"/>
              </a:rPr>
              <a:t/>
            </a:r>
            <a:br>
              <a:rPr lang="ar-SY" sz="2800" dirty="0" smtClean="0">
                <a:latin typeface="Arabic Typesetting" panose="03020402040406030203" pitchFamily="66" charset="-78"/>
                <a:cs typeface="Arabic Typesetting" panose="03020402040406030203" pitchFamily="66" charset="-78"/>
              </a:rPr>
            </a:br>
            <a:r>
              <a:rPr lang="ar-SY" sz="2800" dirty="0" smtClean="0">
                <a:latin typeface="Arabic Typesetting" panose="03020402040406030203" pitchFamily="66" charset="-78"/>
                <a:cs typeface="Arabic Typesetting" panose="03020402040406030203" pitchFamily="66" charset="-78"/>
              </a:rPr>
              <a:t>بدأت المجتمعات بالنظر إلى المرأة المحجبة على أنها إرهابية  في عام 2015 حيث  كان هذا العام </a:t>
            </a:r>
            <a:r>
              <a:rPr lang="ar-SY" sz="2800" dirty="0">
                <a:latin typeface="Arabic Typesetting" panose="03020402040406030203" pitchFamily="66" charset="-78"/>
                <a:cs typeface="Arabic Typesetting" panose="03020402040406030203" pitchFamily="66" charset="-78"/>
              </a:rPr>
              <a:t>الأكثر كراهية للمسلمين٬ بعد تفشي حوادث الإرهاب في باريس٬ وتونس٬ وبيروت٬ والولايات المتحدة الأمريكية٬ لتحتل الأخيرة المرتبة الأولى في جرائم الكراهية ضد المسلمين٬ من عداء واضح وتمييز عنصري تجاههم على المستوى المجتمعي٬ وعلى المستوى الإجرامي٬ بمزيد من التعدي الجسدي عليهم٬ ومزيد من جرائم التعدي على المساجد هناك</a:t>
            </a:r>
            <a:r>
              <a:rPr lang="ar-SY" sz="2800" dirty="0" smtClean="0">
                <a:latin typeface="Arabic Typesetting" panose="03020402040406030203" pitchFamily="66" charset="-78"/>
                <a:cs typeface="Arabic Typesetting" panose="03020402040406030203" pitchFamily="66" charset="-78"/>
              </a:rPr>
              <a:t>.</a:t>
            </a:r>
            <a:r>
              <a:rPr lang="ar-SY" sz="2800" dirty="0">
                <a:latin typeface="Arabic Typesetting" panose="03020402040406030203" pitchFamily="66" charset="-78"/>
                <a:cs typeface="Arabic Typesetting" panose="03020402040406030203" pitchFamily="66" charset="-78"/>
              </a:rPr>
              <a:t> تكون المرأة المسلمة المحجبة دومًا الأكثر عرضة للوقوع ضحية الجرائم السابقة٬ فترى النساء المحجبات يتم الدفع بهن أمام </a:t>
            </a:r>
            <a:r>
              <a:rPr lang="ar-SY" sz="2800" dirty="0">
                <a:latin typeface="Arabic Typesetting" panose="03020402040406030203" pitchFamily="66" charset="-78"/>
                <a:cs typeface="Arabic Typesetting" panose="03020402040406030203" pitchFamily="66" charset="-78"/>
                <a:hlinkClick r:id="rId2"/>
              </a:rPr>
              <a:t>القطارات</a:t>
            </a:r>
            <a:r>
              <a:rPr lang="ar-SY" sz="2800" dirty="0">
                <a:latin typeface="Arabic Typesetting" panose="03020402040406030203" pitchFamily="66" charset="-78"/>
                <a:cs typeface="Arabic Typesetting" panose="03020402040406030203" pitchFamily="66" charset="-78"/>
              </a:rPr>
              <a:t>٬ وطردهن من </a:t>
            </a:r>
            <a:r>
              <a:rPr lang="ar-SY" sz="2800" dirty="0">
                <a:latin typeface="Arabic Typesetting" panose="03020402040406030203" pitchFamily="66" charset="-78"/>
                <a:cs typeface="Arabic Typesetting" panose="03020402040406030203" pitchFamily="66" charset="-78"/>
                <a:hlinkClick r:id="rId3"/>
              </a:rPr>
              <a:t>الحافلات</a:t>
            </a:r>
            <a:r>
              <a:rPr lang="ar-SY" sz="2800" dirty="0">
                <a:latin typeface="Arabic Typesetting" panose="03020402040406030203" pitchFamily="66" charset="-78"/>
                <a:cs typeface="Arabic Typesetting" panose="03020402040406030203" pitchFamily="66" charset="-78"/>
              </a:rPr>
              <a:t> العامة٬ بالإضافة إلى الهجوم اللفظي  من قبل أولياء </a:t>
            </a:r>
            <a:r>
              <a:rPr lang="ar-SY" sz="2800" dirty="0" smtClean="0">
                <a:latin typeface="Arabic Typesetting" panose="03020402040406030203" pitchFamily="66" charset="-78"/>
                <a:cs typeface="Arabic Typesetting" panose="03020402040406030203" pitchFamily="66" charset="-78"/>
              </a:rPr>
              <a:t>الأمور عليهن </a:t>
            </a:r>
            <a:r>
              <a:rPr lang="ar-SY" sz="2800" dirty="0">
                <a:latin typeface="Arabic Typesetting" panose="03020402040406030203" pitchFamily="66" charset="-78"/>
                <a:cs typeface="Arabic Typesetting" panose="03020402040406030203" pitchFamily="66" charset="-78"/>
              </a:rPr>
              <a:t>أمام أولادهن وقت حضورهم  للمدرسة لاصطحاب </a:t>
            </a:r>
            <a:r>
              <a:rPr lang="ar-SY" sz="2800" dirty="0" smtClean="0">
                <a:latin typeface="Arabic Typesetting" panose="03020402040406030203" pitchFamily="66" charset="-78"/>
                <a:cs typeface="Arabic Typesetting" panose="03020402040406030203" pitchFamily="66" charset="-78"/>
              </a:rPr>
              <a:t>أولادهن </a:t>
            </a:r>
            <a:br>
              <a:rPr lang="ar-SY" sz="2800" dirty="0" smtClean="0">
                <a:latin typeface="Arabic Typesetting" panose="03020402040406030203" pitchFamily="66" charset="-78"/>
                <a:cs typeface="Arabic Typesetting" panose="03020402040406030203" pitchFamily="66" charset="-78"/>
              </a:rPr>
            </a:br>
            <a:r>
              <a:rPr lang="ar-SY" sz="2800" dirty="0" smtClean="0">
                <a:latin typeface="Arabic Typesetting" panose="03020402040406030203" pitchFamily="66" charset="-78"/>
                <a:cs typeface="Arabic Typesetting" panose="03020402040406030203" pitchFamily="66" charset="-78"/>
              </a:rPr>
              <a:t>للمنزل</a:t>
            </a:r>
            <a:r>
              <a:rPr lang="ar-SY" sz="2800" dirty="0">
                <a:latin typeface="Arabic Typesetting" panose="03020402040406030203" pitchFamily="66" charset="-78"/>
                <a:cs typeface="Arabic Typesetting" panose="03020402040406030203" pitchFamily="66" charset="-78"/>
              </a:rPr>
              <a:t>٬ تعرضت الكثير من النساء المحجبات للعنف والتمييز العنصري من بعد أحداث باريس الإرهابية عام 2015 ٬ </a:t>
            </a:r>
            <a:r>
              <a:rPr lang="ar-SY" sz="2800" dirty="0" smtClean="0">
                <a:latin typeface="Arabic Typesetting" panose="03020402040406030203" pitchFamily="66" charset="-78"/>
                <a:cs typeface="Arabic Typesetting" panose="03020402040406030203" pitchFamily="66" charset="-78"/>
              </a:rPr>
              <a:t/>
            </a:r>
            <a:br>
              <a:rPr lang="ar-SY" sz="2800" dirty="0" smtClean="0">
                <a:latin typeface="Arabic Typesetting" panose="03020402040406030203" pitchFamily="66" charset="-78"/>
                <a:cs typeface="Arabic Typesetting" panose="03020402040406030203" pitchFamily="66" charset="-78"/>
              </a:rPr>
            </a:br>
            <a:r>
              <a:rPr lang="ar-SY" sz="2800" dirty="0" smtClean="0">
                <a:latin typeface="Arabic Typesetting" panose="03020402040406030203" pitchFamily="66" charset="-78"/>
                <a:cs typeface="Arabic Typesetting" panose="03020402040406030203" pitchFamily="66" charset="-78"/>
              </a:rPr>
              <a:t>وذلك </a:t>
            </a:r>
            <a:r>
              <a:rPr lang="ar-SY" sz="2800" dirty="0">
                <a:latin typeface="Arabic Typesetting" panose="03020402040406030203" pitchFamily="66" charset="-78"/>
                <a:cs typeface="Arabic Typesetting" panose="03020402040406030203" pitchFamily="66" charset="-78"/>
              </a:rPr>
              <a:t>لأنها الفرد الذي يسهل على مرتكب الجريمة تميزه في كونه ينتمي للدين الإسلامي عن طريق ارتدائها للزي </a:t>
            </a:r>
            <a:r>
              <a:rPr lang="ar-SY" sz="2800" dirty="0" smtClean="0">
                <a:latin typeface="Arabic Typesetting" panose="03020402040406030203" pitchFamily="66" charset="-78"/>
                <a:cs typeface="Arabic Typesetting" panose="03020402040406030203" pitchFamily="66" charset="-78"/>
              </a:rPr>
              <a:t/>
            </a:r>
            <a:br>
              <a:rPr lang="ar-SY" sz="2800" dirty="0" smtClean="0">
                <a:latin typeface="Arabic Typesetting" panose="03020402040406030203" pitchFamily="66" charset="-78"/>
                <a:cs typeface="Arabic Typesetting" panose="03020402040406030203" pitchFamily="66" charset="-78"/>
              </a:rPr>
            </a:br>
            <a:r>
              <a:rPr lang="ar-SY" sz="2800" dirty="0" smtClean="0">
                <a:latin typeface="Arabic Typesetting" panose="03020402040406030203" pitchFamily="66" charset="-78"/>
                <a:cs typeface="Arabic Typesetting" panose="03020402040406030203" pitchFamily="66" charset="-78"/>
              </a:rPr>
              <a:t>الخاص</a:t>
            </a:r>
            <a:r>
              <a:rPr lang="ar-SY" sz="2800" dirty="0">
                <a:latin typeface="Arabic Typesetting" panose="03020402040406030203" pitchFamily="66" charset="-78"/>
                <a:cs typeface="Arabic Typesetting" panose="03020402040406030203" pitchFamily="66" charset="-78"/>
              </a:rPr>
              <a:t>٬ وهو ما يجعلها عرضة أكثر للتحرش اللفظي أو الجسدي خصوصًا في المجتمعات الأوروبية٬ و أكثرها في المجتمع الأمريكي.</a:t>
            </a:r>
            <a:br>
              <a:rPr lang="ar-SY" sz="2800" dirty="0">
                <a:latin typeface="Arabic Typesetting" panose="03020402040406030203" pitchFamily="66" charset="-78"/>
                <a:cs typeface="Arabic Typesetting" panose="03020402040406030203" pitchFamily="66" charset="-78"/>
              </a:rPr>
            </a:br>
            <a:r>
              <a:rPr lang="ar-SY" sz="2800" dirty="0">
                <a:latin typeface="Arabic Typesetting" panose="03020402040406030203" pitchFamily="66" charset="-78"/>
                <a:cs typeface="Arabic Typesetting" panose="03020402040406030203" pitchFamily="66" charset="-78"/>
              </a:rPr>
              <a:t/>
            </a:r>
            <a:br>
              <a:rPr lang="ar-SY" sz="2800" dirty="0">
                <a:latin typeface="Arabic Typesetting" panose="03020402040406030203" pitchFamily="66" charset="-78"/>
                <a:cs typeface="Arabic Typesetting" panose="03020402040406030203" pitchFamily="66" charset="-78"/>
              </a:rPr>
            </a:br>
            <a:r>
              <a:rPr lang="ar-SY" sz="2800" dirty="0" smtClean="0">
                <a:latin typeface="Arabic Typesetting" panose="03020402040406030203" pitchFamily="66" charset="-78"/>
                <a:cs typeface="Arabic Typesetting" panose="03020402040406030203" pitchFamily="66" charset="-78"/>
              </a:rPr>
              <a:t/>
            </a:r>
            <a:br>
              <a:rPr lang="ar-SY" sz="2800" dirty="0" smtClean="0">
                <a:latin typeface="Arabic Typesetting" panose="03020402040406030203" pitchFamily="66" charset="-78"/>
                <a:cs typeface="Arabic Typesetting" panose="03020402040406030203" pitchFamily="66" charset="-78"/>
              </a:rPr>
            </a:br>
            <a:endParaRPr lang="en-US" sz="2800" dirty="0">
              <a:latin typeface="Arabic Typesetting" panose="03020402040406030203" pitchFamily="66" charset="-78"/>
              <a:cs typeface="Arabic Typesetting" panose="03020402040406030203" pitchFamily="66" charset="-78"/>
            </a:endParaRPr>
          </a:p>
        </p:txBody>
      </p:sp>
      <p:pic>
        <p:nvPicPr>
          <p:cNvPr id="4" name="صورة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78873"/>
            <a:ext cx="3699164" cy="5444836"/>
          </a:xfrm>
          <a:prstGeom prst="rect">
            <a:avLst/>
          </a:prstGeom>
        </p:spPr>
      </p:pic>
    </p:spTree>
    <p:extLst>
      <p:ext uri="{BB962C8B-B14F-4D97-AF65-F5344CB8AC3E}">
        <p14:creationId xmlns:p14="http://schemas.microsoft.com/office/powerpoint/2010/main" val="41234053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ctr"/>
            <a:r>
              <a:rPr lang="ar-SY" sz="6000" dirty="0" smtClean="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صور ملهمة:</a:t>
            </a:r>
            <a:endParaRPr lang="en-US" sz="6000"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pic>
        <p:nvPicPr>
          <p:cNvPr id="5" name="عنصر نائب للمحتوى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754582" y="868680"/>
            <a:ext cx="3587606" cy="5120639"/>
          </a:xfrm>
        </p:spPr>
      </p:pic>
      <p:pic>
        <p:nvPicPr>
          <p:cNvPr id="6" name="عنصر نائب للمحتوى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818438" y="868680"/>
            <a:ext cx="3666980" cy="5120639"/>
          </a:xfrm>
        </p:spPr>
      </p:pic>
    </p:spTree>
    <p:extLst>
      <p:ext uri="{BB962C8B-B14F-4D97-AF65-F5344CB8AC3E}">
        <p14:creationId xmlns:p14="http://schemas.microsoft.com/office/powerpoint/2010/main" val="29681286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ctr"/>
            <a:r>
              <a:rPr lang="ar-SY" sz="7200" dirty="0" smtClean="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اجتماعات:</a:t>
            </a:r>
            <a:endParaRPr lang="en-US" sz="7200"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pic>
        <p:nvPicPr>
          <p:cNvPr id="10" name="صورة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48100" y="949422"/>
            <a:ext cx="7696200" cy="5127812"/>
          </a:xfrm>
          <a:prstGeom prst="rect">
            <a:avLst/>
          </a:prstGeom>
        </p:spPr>
      </p:pic>
    </p:spTree>
    <p:extLst>
      <p:ext uri="{BB962C8B-B14F-4D97-AF65-F5344CB8AC3E}">
        <p14:creationId xmlns:p14="http://schemas.microsoft.com/office/powerpoint/2010/main" val="17285671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ctr"/>
            <a:r>
              <a:rPr lang="ar-SY" sz="6000" dirty="0" smtClean="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مراحل العمل:</a:t>
            </a:r>
            <a:br>
              <a:rPr lang="ar-SY" sz="6000" dirty="0" smtClean="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br>
            <a:r>
              <a:rPr lang="ar-SY" sz="6000" dirty="0" smtClean="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a:t>
            </a:r>
            <a:r>
              <a:rPr lang="tr-TR" sz="6000" dirty="0" smtClean="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sketch</a:t>
            </a:r>
            <a:r>
              <a:rPr lang="en-US" sz="6000"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a:t>
            </a:r>
          </a:p>
        </p:txBody>
      </p:sp>
      <p:pic>
        <p:nvPicPr>
          <p:cNvPr id="5" name="عنصر نائب للمحتوى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771900" y="864108"/>
            <a:ext cx="3475038" cy="5120640"/>
          </a:xfrm>
        </p:spPr>
      </p:pic>
      <p:pic>
        <p:nvPicPr>
          <p:cNvPr id="6" name="عنصر نائب للمحتوى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7818438" y="550027"/>
            <a:ext cx="3475037" cy="2982884"/>
          </a:xfrm>
        </p:spPr>
      </p:pic>
      <p:pic>
        <p:nvPicPr>
          <p:cNvPr id="7" name="صورة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18438" y="3699164"/>
            <a:ext cx="3475037" cy="2646218"/>
          </a:xfrm>
          <a:prstGeom prst="rect">
            <a:avLst/>
          </a:prstGeom>
        </p:spPr>
      </p:pic>
    </p:spTree>
    <p:extLst>
      <p:ext uri="{BB962C8B-B14F-4D97-AF65-F5344CB8AC3E}">
        <p14:creationId xmlns:p14="http://schemas.microsoft.com/office/powerpoint/2010/main" val="19263097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ctr"/>
            <a:r>
              <a:rPr lang="ar-SY" sz="4400" dirty="0" smtClean="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مراحل العمل على المشروع النهائي:</a:t>
            </a:r>
            <a:br>
              <a:rPr lang="ar-SY" sz="4400" dirty="0" smtClean="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br>
            <a:r>
              <a:rPr lang="ar-SY" sz="4400" dirty="0" smtClean="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a:t>
            </a:r>
            <a:r>
              <a:rPr lang="en-US" sz="4400" dirty="0" smtClean="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sketch)</a:t>
            </a:r>
            <a:endParaRPr lang="en-US" sz="4400"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pic>
        <p:nvPicPr>
          <p:cNvPr id="5" name="عنصر نائب للمحتوى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990181" y="868680"/>
            <a:ext cx="3228975" cy="5120640"/>
          </a:xfrm>
        </p:spPr>
      </p:pic>
      <p:pic>
        <p:nvPicPr>
          <p:cNvPr id="6" name="عنصر نائب للمحتوى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7818438" y="868680"/>
            <a:ext cx="3475037" cy="5120640"/>
          </a:xfrm>
        </p:spPr>
      </p:pic>
    </p:spTree>
    <p:extLst>
      <p:ext uri="{BB962C8B-B14F-4D97-AF65-F5344CB8AC3E}">
        <p14:creationId xmlns:p14="http://schemas.microsoft.com/office/powerpoint/2010/main" val="35790224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ctr"/>
            <a:r>
              <a:rPr lang="ar-SY" sz="4800" dirty="0" smtClean="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الرسم على الحجاب:</a:t>
            </a:r>
            <a:endParaRPr lang="en-US" sz="4800"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pic>
        <p:nvPicPr>
          <p:cNvPr id="5" name="عنصر نائب للمحتوى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281054" y="868363"/>
            <a:ext cx="3188565" cy="5121275"/>
          </a:xfrm>
        </p:spPr>
      </p:pic>
      <p:pic>
        <p:nvPicPr>
          <p:cNvPr id="6" name="عنصر نائب للمحتوى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8104909" y="868363"/>
            <a:ext cx="3188566" cy="5121275"/>
          </a:xfrm>
        </p:spPr>
      </p:pic>
    </p:spTree>
    <p:extLst>
      <p:ext uri="{BB962C8B-B14F-4D97-AF65-F5344CB8AC3E}">
        <p14:creationId xmlns:p14="http://schemas.microsoft.com/office/powerpoint/2010/main" val="23705124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ctr"/>
            <a:r>
              <a:rPr lang="ar-SY" sz="5400" dirty="0" smtClean="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التطريز:</a:t>
            </a:r>
            <a:endParaRPr lang="en-US" sz="5400"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pic>
        <p:nvPicPr>
          <p:cNvPr id="5" name="عنصر نائب للمحتوى 4"/>
          <p:cNvPicPr>
            <a:picLocks noGrp="1" noChangeAspect="1"/>
          </p:cNvPicPr>
          <p:nvPr>
            <p:ph sz="half" idx="1"/>
          </p:nvPr>
        </p:nvPicPr>
        <p:blipFill>
          <a:blip r:embed="rId2"/>
          <a:stretch>
            <a:fillRect/>
          </a:stretch>
        </p:blipFill>
        <p:spPr>
          <a:xfrm>
            <a:off x="4013772" y="868681"/>
            <a:ext cx="3181794" cy="5120640"/>
          </a:xfrm>
          <a:prstGeom prst="rect">
            <a:avLst/>
          </a:prstGeom>
        </p:spPr>
      </p:pic>
      <p:pic>
        <p:nvPicPr>
          <p:cNvPr id="6" name="عنصر نائب للمحتوى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7818438" y="868681"/>
            <a:ext cx="3475037" cy="5120640"/>
          </a:xfrm>
        </p:spPr>
      </p:pic>
    </p:spTree>
    <p:extLst>
      <p:ext uri="{BB962C8B-B14F-4D97-AF65-F5344CB8AC3E}">
        <p14:creationId xmlns:p14="http://schemas.microsoft.com/office/powerpoint/2010/main" val="3735765293"/>
      </p:ext>
    </p:extLst>
  </p:cSld>
  <p:clrMapOvr>
    <a:masterClrMapping/>
  </p:clrMapOvr>
  <p:timing>
    <p:tnLst>
      <p:par>
        <p:cTn id="1" dur="indefinite" restart="never" nodeType="tmRoot"/>
      </p:par>
    </p:tnLst>
  </p:timing>
</p:sld>
</file>

<file path=ppt/theme/theme1.xml><?xml version="1.0" encoding="utf-8"?>
<a:theme xmlns:a="http://schemas.openxmlformats.org/drawingml/2006/main" name="إطار">
  <a:themeElements>
    <a:clrScheme name="إطار">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إطار">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إطار">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docProps/app.xml><?xml version="1.0" encoding="utf-8"?>
<Properties xmlns="http://schemas.openxmlformats.org/officeDocument/2006/extended-properties" xmlns:vt="http://schemas.openxmlformats.org/officeDocument/2006/docPropsVTypes">
  <Template>TM03457475[[fn=إطار]]</Template>
  <TotalTime>312</TotalTime>
  <Words>39</Words>
  <Application>Microsoft Office PowerPoint</Application>
  <PresentationFormat>شاشة عريضة</PresentationFormat>
  <Paragraphs>13</Paragraphs>
  <Slides>11</Slides>
  <Notes>0</Notes>
  <HiddenSlides>0</HiddenSlides>
  <MMClips>0</MMClips>
  <ScaleCrop>false</ScaleCrop>
  <HeadingPairs>
    <vt:vector size="6" baseType="variant">
      <vt:variant>
        <vt:lpstr>الخطوط المستخدمة</vt:lpstr>
      </vt:variant>
      <vt:variant>
        <vt:i4>5</vt:i4>
      </vt:variant>
      <vt:variant>
        <vt:lpstr>نسق</vt:lpstr>
      </vt:variant>
      <vt:variant>
        <vt:i4>1</vt:i4>
      </vt:variant>
      <vt:variant>
        <vt:lpstr>عناوين الشرائح</vt:lpstr>
      </vt:variant>
      <vt:variant>
        <vt:i4>11</vt:i4>
      </vt:variant>
    </vt:vector>
  </HeadingPairs>
  <TitlesOfParts>
    <vt:vector size="17" baseType="lpstr">
      <vt:lpstr>Arabic Typesetting</vt:lpstr>
      <vt:lpstr>Californian FB</vt:lpstr>
      <vt:lpstr>Corbel</vt:lpstr>
      <vt:lpstr>Tahoma</vt:lpstr>
      <vt:lpstr>Wingdings 2</vt:lpstr>
      <vt:lpstr>إطار</vt:lpstr>
      <vt:lpstr>The Veiled Woman </vt:lpstr>
      <vt:lpstr>المشكلة :</vt:lpstr>
      <vt:lpstr>     قضية نظرة المجتمع السلبية ضد المرأة المحجبة  بما أننا بنات محجبات يتوجب علينا المدافعة عن قضية العنصرية ضد المرأة  المحجبة...  بدأت المجتمعات بالنظر إلى المرأة المحجبة على أنها إرهابية  في عام 2015 حيث  كان هذا العام الأكثر كراهية للمسلمين٬ بعد تفشي حوادث الإرهاب في باريس٬ وتونس٬ وبيروت٬ والولايات المتحدة الأمريكية٬ لتحتل الأخيرة المرتبة الأولى في جرائم الكراهية ضد المسلمين٬ من عداء واضح وتمييز عنصري تجاههم على المستوى المجتمعي٬ وعلى المستوى الإجرامي٬ بمزيد من التعدي الجسدي عليهم٬ ومزيد من جرائم التعدي على المساجد هناك. تكون المرأة المسلمة المحجبة دومًا الأكثر عرضة للوقوع ضحية الجرائم السابقة٬ فترى النساء المحجبات يتم الدفع بهن أمام القطارات٬ وطردهن من الحافلات العامة٬ بالإضافة إلى الهجوم اللفظي  من قبل أولياء الأمور عليهن أمام أولادهن وقت حضورهم  للمدرسة لاصطحاب أولادهن  للمنزل٬ تعرضت الكثير من النساء المحجبات للعنف والتمييز العنصري من بعد أحداث باريس الإرهابية عام 2015 ٬  وذلك لأنها الفرد الذي يسهل على مرتكب الجريمة تميزه في كونه ينتمي للدين الإسلامي عن طريق ارتدائها للزي  الخاص٬ وهو ما يجعلها عرضة أكثر للتحرش اللفظي أو الجسدي خصوصًا في المجتمعات الأوروبية٬ و أكثرها في المجتمع الأمريكي.   </vt:lpstr>
      <vt:lpstr>صور ملهمة:</vt:lpstr>
      <vt:lpstr>اجتماعات:</vt:lpstr>
      <vt:lpstr>مراحل العمل: )sketch)</vt:lpstr>
      <vt:lpstr>مراحل العمل على المشروع النهائي: )sketch)</vt:lpstr>
      <vt:lpstr>الرسم على الحجاب:</vt:lpstr>
      <vt:lpstr>التطريز:</vt:lpstr>
      <vt:lpstr>المشروع النهائي:</vt:lpstr>
      <vt:lpstr>تجربتنا في الاستديو:</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Veiled Woman </dc:title>
  <dc:creator>Smart Tech</dc:creator>
  <cp:lastModifiedBy>Smart Tech</cp:lastModifiedBy>
  <cp:revision>12</cp:revision>
  <dcterms:created xsi:type="dcterms:W3CDTF">2020-07-01T10:43:49Z</dcterms:created>
  <dcterms:modified xsi:type="dcterms:W3CDTF">2020-07-01T15:57:36Z</dcterms:modified>
</cp:coreProperties>
</file>